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Fira Sans Bold" charset="1" panose="020B080305000002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94ACC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5588" y="364080"/>
            <a:ext cx="16667510" cy="443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9700">
                <a:solidFill>
                  <a:srgbClr val="2610AB"/>
                </a:solidFill>
                <a:latin typeface="Fira Sans Bold"/>
              </a:rPr>
              <a:t>Projeto: Desenvolvimento de Aplicação Web Front-End</a:t>
            </a:r>
          </a:p>
          <a:p>
            <a:pPr algn="ctr">
              <a:lnSpc>
                <a:spcPts val="1164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25116" y="3743325"/>
            <a:ext cx="7085409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Fira Sans Bold"/>
              </a:rPr>
              <a:t>Equipe do projeto:​</a:t>
            </a:r>
          </a:p>
          <a:p>
            <a:pPr algn="just">
              <a:lnSpc>
                <a:spcPts val="2759"/>
              </a:lnSpc>
              <a:spcBef>
                <a:spcPct val="0"/>
              </a:spcBef>
            </a:pPr>
          </a:p>
          <a:p>
            <a:pPr algn="just" marL="496566" indent="-248283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Fira Sans Bold"/>
              </a:rPr>
              <a:t>​Ana Lívia Villaça De Araújo​</a:t>
            </a:r>
          </a:p>
          <a:p>
            <a:pPr algn="just">
              <a:lnSpc>
                <a:spcPts val="2759"/>
              </a:lnSpc>
              <a:spcBef>
                <a:spcPct val="0"/>
              </a:spcBef>
            </a:pPr>
          </a:p>
          <a:p>
            <a:pPr algn="just" marL="496566" indent="-248283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Fira Sans Bold"/>
              </a:rPr>
              <a:t>Charles Gonçalves Esteves​</a:t>
            </a:r>
          </a:p>
          <a:p>
            <a:pPr algn="just">
              <a:lnSpc>
                <a:spcPts val="2759"/>
              </a:lnSpc>
              <a:spcBef>
                <a:spcPct val="0"/>
              </a:spcBef>
            </a:pPr>
          </a:p>
          <a:p>
            <a:pPr algn="just" marL="496566" indent="-248283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Fira Sans Bold"/>
              </a:rPr>
              <a:t>Deuslano Veloso de Oliveira Júnior​</a:t>
            </a:r>
          </a:p>
          <a:p>
            <a:pPr algn="just">
              <a:lnSpc>
                <a:spcPts val="2759"/>
              </a:lnSpc>
              <a:spcBef>
                <a:spcPct val="0"/>
              </a:spcBef>
            </a:pPr>
          </a:p>
          <a:p>
            <a:pPr algn="just" marL="496566" indent="-248283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Fira Sans Bold"/>
              </a:rPr>
              <a:t>Eduardo Soares da Silva​</a:t>
            </a:r>
          </a:p>
          <a:p>
            <a:pPr algn="just">
              <a:lnSpc>
                <a:spcPts val="2759"/>
              </a:lnSpc>
              <a:spcBef>
                <a:spcPct val="0"/>
              </a:spcBef>
            </a:pPr>
          </a:p>
          <a:p>
            <a:pPr algn="just" marL="496566" indent="-248283" lvl="1">
              <a:lnSpc>
                <a:spcPts val="275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Fira Sans Bold"/>
              </a:rPr>
              <a:t>Grazielle Araújo Mendes​</a:t>
            </a:r>
          </a:p>
          <a:p>
            <a:pPr algn="just">
              <a:lnSpc>
                <a:spcPts val="2759"/>
              </a:lnSpc>
              <a:spcBef>
                <a:spcPct val="0"/>
              </a:spcBef>
            </a:pPr>
          </a:p>
          <a:p>
            <a:pPr algn="ctr">
              <a:lnSpc>
                <a:spcPts val="2759"/>
              </a:lnSpc>
              <a:spcBef>
                <a:spcPct val="0"/>
              </a:spcBef>
            </a:pPr>
          </a:p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Fira Sans Bold"/>
              </a:rPr>
              <a:t>Professor Tutor: Amália Soares Vieira de Vasconcelos</a:t>
            </a:r>
            <a:r>
              <a:rPr lang="en-US" sz="2299">
                <a:solidFill>
                  <a:srgbClr val="5CE1E6"/>
                </a:solidFill>
                <a:latin typeface="Fira Sans Bold"/>
              </a:rPr>
              <a:t>​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1808" y="3699301"/>
            <a:ext cx="531569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  <a:spcBef>
                <a:spcPct val="0"/>
              </a:spcBef>
            </a:pPr>
            <a:r>
              <a:rPr lang="en-US" sz="10100">
                <a:solidFill>
                  <a:srgbClr val="FFFFFF"/>
                </a:solidFill>
                <a:latin typeface="Fira Sans Bold"/>
              </a:rPr>
              <a:t>Interface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21134" y="8106463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75747" y="3708826"/>
            <a:ext cx="9551284" cy="8620034"/>
          </a:xfrm>
          <a:custGeom>
            <a:avLst/>
            <a:gdLst/>
            <a:ahLst/>
            <a:cxnLst/>
            <a:rect r="r" b="b" t="t" l="l"/>
            <a:pathLst>
              <a:path h="8620034" w="9551284">
                <a:moveTo>
                  <a:pt x="0" y="0"/>
                </a:moveTo>
                <a:lnTo>
                  <a:pt x="9551284" y="0"/>
                </a:lnTo>
                <a:lnTo>
                  <a:pt x="9551284" y="8620034"/>
                </a:lnTo>
                <a:lnTo>
                  <a:pt x="0" y="862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1535801"/>
            <a:ext cx="8273487" cy="8629452"/>
          </a:xfrm>
          <a:custGeom>
            <a:avLst/>
            <a:gdLst/>
            <a:ahLst/>
            <a:cxnLst/>
            <a:rect r="r" b="b" t="t" l="l"/>
            <a:pathLst>
              <a:path h="8629452" w="8273487">
                <a:moveTo>
                  <a:pt x="0" y="0"/>
                </a:moveTo>
                <a:lnTo>
                  <a:pt x="8273487" y="0"/>
                </a:lnTo>
                <a:lnTo>
                  <a:pt x="8273487" y="8629452"/>
                </a:lnTo>
                <a:lnTo>
                  <a:pt x="0" y="8629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19250"/>
            <a:ext cx="16329453" cy="7880367"/>
          </a:xfrm>
          <a:custGeom>
            <a:avLst/>
            <a:gdLst/>
            <a:ahLst/>
            <a:cxnLst/>
            <a:rect r="r" b="b" t="t" l="l"/>
            <a:pathLst>
              <a:path h="7880367" w="16329453">
                <a:moveTo>
                  <a:pt x="0" y="0"/>
                </a:moveTo>
                <a:lnTo>
                  <a:pt x="16329453" y="0"/>
                </a:lnTo>
                <a:lnTo>
                  <a:pt x="16329453" y="7880367"/>
                </a:lnTo>
                <a:lnTo>
                  <a:pt x="0" y="7880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74" r="0" b="-82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39" y="8349826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1432" y="666750"/>
            <a:ext cx="565606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- Página inicial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134" y="8106463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4729" y="1703718"/>
            <a:ext cx="16124571" cy="7554582"/>
          </a:xfrm>
          <a:custGeom>
            <a:avLst/>
            <a:gdLst/>
            <a:ahLst/>
            <a:cxnLst/>
            <a:rect r="r" b="b" t="t" l="l"/>
            <a:pathLst>
              <a:path h="7554582" w="16124571">
                <a:moveTo>
                  <a:pt x="0" y="0"/>
                </a:moveTo>
                <a:lnTo>
                  <a:pt x="16124571" y="0"/>
                </a:lnTo>
                <a:lnTo>
                  <a:pt x="16124571" y="7554582"/>
                </a:lnTo>
                <a:lnTo>
                  <a:pt x="0" y="7554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52" r="0" b="-1005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1298" y="304800"/>
            <a:ext cx="338107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- Login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4690" y="1028700"/>
            <a:ext cx="15155333" cy="8524875"/>
          </a:xfrm>
          <a:custGeom>
            <a:avLst/>
            <a:gdLst/>
            <a:ahLst/>
            <a:cxnLst/>
            <a:rect r="r" b="b" t="t" l="l"/>
            <a:pathLst>
              <a:path h="8524875" w="15155333">
                <a:moveTo>
                  <a:pt x="0" y="0"/>
                </a:moveTo>
                <a:lnTo>
                  <a:pt x="15155333" y="0"/>
                </a:lnTo>
                <a:lnTo>
                  <a:pt x="15155333" y="8524875"/>
                </a:lnTo>
                <a:lnTo>
                  <a:pt x="0" y="8524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339" y="8349826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0743" y="304800"/>
            <a:ext cx="4408438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- Cadastro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5253" y="528049"/>
            <a:ext cx="10560493" cy="8977504"/>
          </a:xfrm>
          <a:custGeom>
            <a:avLst/>
            <a:gdLst/>
            <a:ahLst/>
            <a:cxnLst/>
            <a:rect r="r" b="b" t="t" l="l"/>
            <a:pathLst>
              <a:path h="8977504" w="10560493">
                <a:moveTo>
                  <a:pt x="0" y="0"/>
                </a:moveTo>
                <a:lnTo>
                  <a:pt x="10560493" y="0"/>
                </a:lnTo>
                <a:lnTo>
                  <a:pt x="10560493" y="8977504"/>
                </a:lnTo>
                <a:lnTo>
                  <a:pt x="0" y="8977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588" y="8174915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64326"/>
            <a:ext cx="360268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- Painel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3878" y="241141"/>
            <a:ext cx="11378602" cy="9804718"/>
          </a:xfrm>
          <a:custGeom>
            <a:avLst/>
            <a:gdLst/>
            <a:ahLst/>
            <a:cxnLst/>
            <a:rect r="r" b="b" t="t" l="l"/>
            <a:pathLst>
              <a:path h="9804718" w="11378602">
                <a:moveTo>
                  <a:pt x="0" y="0"/>
                </a:moveTo>
                <a:lnTo>
                  <a:pt x="11378603" y="0"/>
                </a:lnTo>
                <a:lnTo>
                  <a:pt x="11378603" y="9804718"/>
                </a:lnTo>
                <a:lnTo>
                  <a:pt x="0" y="9804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2203" y="8061850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7541" y="3398341"/>
            <a:ext cx="439072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- Exercício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2203" y="514350"/>
            <a:ext cx="10805033" cy="9258300"/>
          </a:xfrm>
          <a:custGeom>
            <a:avLst/>
            <a:gdLst/>
            <a:ahLst/>
            <a:cxnLst/>
            <a:rect r="r" b="b" t="t" l="l"/>
            <a:pathLst>
              <a:path h="9258300" w="10805033">
                <a:moveTo>
                  <a:pt x="0" y="0"/>
                </a:moveTo>
                <a:lnTo>
                  <a:pt x="10805032" y="0"/>
                </a:lnTo>
                <a:lnTo>
                  <a:pt x="1080503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2203" y="8061850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89231" y="4122829"/>
            <a:ext cx="3534073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- Diário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9725" y="398806"/>
            <a:ext cx="13095807" cy="9489389"/>
          </a:xfrm>
          <a:custGeom>
            <a:avLst/>
            <a:gdLst/>
            <a:ahLst/>
            <a:cxnLst/>
            <a:rect r="r" b="b" t="t" l="l"/>
            <a:pathLst>
              <a:path h="9489389" w="13095807">
                <a:moveTo>
                  <a:pt x="0" y="0"/>
                </a:moveTo>
                <a:lnTo>
                  <a:pt x="13095808" y="0"/>
                </a:lnTo>
                <a:lnTo>
                  <a:pt x="13095808" y="9489388"/>
                </a:lnTo>
                <a:lnTo>
                  <a:pt x="0" y="9489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1134" y="8106463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552950"/>
            <a:ext cx="5001089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- Fórum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39209"/>
            <a:ext cx="9956298" cy="6658274"/>
          </a:xfrm>
          <a:custGeom>
            <a:avLst/>
            <a:gdLst/>
            <a:ahLst/>
            <a:cxnLst/>
            <a:rect r="r" b="b" t="t" l="l"/>
            <a:pathLst>
              <a:path h="6658274" w="9956298">
                <a:moveTo>
                  <a:pt x="0" y="0"/>
                </a:moveTo>
                <a:lnTo>
                  <a:pt x="9956298" y="0"/>
                </a:lnTo>
                <a:lnTo>
                  <a:pt x="9956298" y="6658274"/>
                </a:lnTo>
                <a:lnTo>
                  <a:pt x="0" y="665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9774" y="545078"/>
            <a:ext cx="12553048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  <a:spcBef>
                <a:spcPct val="0"/>
              </a:spcBef>
            </a:pPr>
            <a:r>
              <a:rPr lang="en-US" sz="10100">
                <a:solidFill>
                  <a:srgbClr val="FFFFFF"/>
                </a:solidFill>
                <a:latin typeface="Fira Sans Bold"/>
              </a:rPr>
              <a:t>Template padrão da Aplicação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85383" y="1377449"/>
            <a:ext cx="9551284" cy="8620034"/>
          </a:xfrm>
          <a:custGeom>
            <a:avLst/>
            <a:gdLst/>
            <a:ahLst/>
            <a:cxnLst/>
            <a:rect r="r" b="b" t="t" l="l"/>
            <a:pathLst>
              <a:path h="8620034" w="9551284">
                <a:moveTo>
                  <a:pt x="0" y="0"/>
                </a:moveTo>
                <a:lnTo>
                  <a:pt x="9551284" y="0"/>
                </a:lnTo>
                <a:lnTo>
                  <a:pt x="9551284" y="8620034"/>
                </a:lnTo>
                <a:lnTo>
                  <a:pt x="0" y="862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" y="2258933"/>
            <a:ext cx="17773650" cy="500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62"/>
              </a:lnSpc>
              <a:spcBef>
                <a:spcPct val="0"/>
              </a:spcBef>
            </a:pPr>
            <a:r>
              <a:rPr lang="en-US" sz="4718">
                <a:solidFill>
                  <a:srgbClr val="FFFFFF"/>
                </a:solidFill>
                <a:latin typeface="Fira Sans Bold"/>
              </a:rPr>
              <a:t>As páginas terão como elementos padrões o menu de navegação, o header e o footer, além dos elementos de identidade visual citados abaixo:</a:t>
            </a:r>
          </a:p>
          <a:p>
            <a:pPr algn="just">
              <a:lnSpc>
                <a:spcPts val="5662"/>
              </a:lnSpc>
              <a:spcBef>
                <a:spcPct val="0"/>
              </a:spcBef>
            </a:pPr>
          </a:p>
          <a:p>
            <a:pPr algn="just">
              <a:lnSpc>
                <a:spcPts val="5662"/>
              </a:lnSpc>
              <a:spcBef>
                <a:spcPct val="0"/>
              </a:spcBef>
            </a:pPr>
            <a:r>
              <a:rPr lang="en-US" sz="4718">
                <a:solidFill>
                  <a:srgbClr val="FFFFFF"/>
                </a:solidFill>
                <a:latin typeface="Fira Sans Bold"/>
              </a:rPr>
              <a:t>Cores: RGB: #1e81b0, #063970;</a:t>
            </a:r>
          </a:p>
          <a:p>
            <a:pPr algn="just">
              <a:lnSpc>
                <a:spcPts val="5662"/>
              </a:lnSpc>
              <a:spcBef>
                <a:spcPct val="0"/>
              </a:spcBef>
            </a:pPr>
            <a:r>
              <a:rPr lang="en-US" sz="4718">
                <a:solidFill>
                  <a:srgbClr val="FFFFFF"/>
                </a:solidFill>
                <a:latin typeface="Fira Sans Bold"/>
              </a:rPr>
              <a:t>Font-family: Inria Sans, sans-serif.</a:t>
            </a:r>
          </a:p>
          <a:p>
            <a:pPr algn="just">
              <a:lnSpc>
                <a:spcPts val="5662"/>
              </a:lnSpc>
              <a:spcBef>
                <a:spcPct val="0"/>
              </a:spcBef>
            </a:pPr>
            <a:r>
              <a:rPr lang="en-US" sz="4718">
                <a:solidFill>
                  <a:srgbClr val="FFFFFF"/>
                </a:solidFill>
                <a:latin typeface="Fira Sans Bold"/>
              </a:rPr>
              <a:t>Font-size: 20px e 28px.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058630" y="4759246"/>
            <a:ext cx="3345660" cy="4499054"/>
          </a:xfrm>
          <a:custGeom>
            <a:avLst/>
            <a:gdLst/>
            <a:ahLst/>
            <a:cxnLst/>
            <a:rect r="r" b="b" t="t" l="l"/>
            <a:pathLst>
              <a:path h="4499054" w="3345660">
                <a:moveTo>
                  <a:pt x="0" y="0"/>
                </a:moveTo>
                <a:lnTo>
                  <a:pt x="3345661" y="0"/>
                </a:lnTo>
                <a:lnTo>
                  <a:pt x="3345661" y="4499054"/>
                </a:lnTo>
                <a:lnTo>
                  <a:pt x="0" y="4499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84222" y="-2331156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0768" y="2313731"/>
            <a:ext cx="9877908" cy="6526079"/>
          </a:xfrm>
          <a:custGeom>
            <a:avLst/>
            <a:gdLst/>
            <a:ahLst/>
            <a:cxnLst/>
            <a:rect r="r" b="b" t="t" l="l"/>
            <a:pathLst>
              <a:path h="6526079" w="9877908">
                <a:moveTo>
                  <a:pt x="0" y="0"/>
                </a:moveTo>
                <a:lnTo>
                  <a:pt x="9877908" y="0"/>
                </a:lnTo>
                <a:lnTo>
                  <a:pt x="9877908" y="6526079"/>
                </a:lnTo>
                <a:lnTo>
                  <a:pt x="0" y="652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9938" y="252413"/>
            <a:ext cx="8269784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  <a:spcBef>
                <a:spcPct val="0"/>
              </a:spcBef>
            </a:pPr>
            <a:r>
              <a:rPr lang="en-US" sz="10100">
                <a:solidFill>
                  <a:srgbClr val="FFFFFF"/>
                </a:solidFill>
                <a:latin typeface="Fira Sans Bold"/>
              </a:rPr>
              <a:t>Apresentando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5383" y="-807448"/>
            <a:ext cx="9551284" cy="8620034"/>
          </a:xfrm>
          <a:custGeom>
            <a:avLst/>
            <a:gdLst/>
            <a:ahLst/>
            <a:cxnLst/>
            <a:rect r="r" b="b" t="t" l="l"/>
            <a:pathLst>
              <a:path h="8620034" w="9551284">
                <a:moveTo>
                  <a:pt x="0" y="0"/>
                </a:moveTo>
                <a:lnTo>
                  <a:pt x="9551284" y="0"/>
                </a:lnTo>
                <a:lnTo>
                  <a:pt x="9551284" y="8620034"/>
                </a:lnTo>
                <a:lnTo>
                  <a:pt x="0" y="862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73592" y="4878272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8025" y="6193642"/>
            <a:ext cx="3405043" cy="3237887"/>
          </a:xfrm>
          <a:custGeom>
            <a:avLst/>
            <a:gdLst/>
            <a:ahLst/>
            <a:cxnLst/>
            <a:rect r="r" b="b" t="t" l="l"/>
            <a:pathLst>
              <a:path h="3237887" w="3405043">
                <a:moveTo>
                  <a:pt x="0" y="0"/>
                </a:moveTo>
                <a:lnTo>
                  <a:pt x="3405044" y="0"/>
                </a:lnTo>
                <a:lnTo>
                  <a:pt x="3405044" y="3237887"/>
                </a:lnTo>
                <a:lnTo>
                  <a:pt x="0" y="3237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6869" y="2301407"/>
            <a:ext cx="11119310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  <a:spcBef>
                <a:spcPct val="0"/>
              </a:spcBef>
            </a:pPr>
            <a:r>
              <a:rPr lang="en-US" sz="10100">
                <a:solidFill>
                  <a:srgbClr val="FFFFFF"/>
                </a:solidFill>
                <a:latin typeface="Fira Sans Bold"/>
              </a:rPr>
              <a:t>Programação de Funcionalidades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6688" y="2133515"/>
            <a:ext cx="11460108" cy="6443164"/>
          </a:xfrm>
          <a:custGeom>
            <a:avLst/>
            <a:gdLst/>
            <a:ahLst/>
            <a:cxnLst/>
            <a:rect r="r" b="b" t="t" l="l"/>
            <a:pathLst>
              <a:path h="6443164" w="11460108">
                <a:moveTo>
                  <a:pt x="0" y="0"/>
                </a:moveTo>
                <a:lnTo>
                  <a:pt x="11460108" y="0"/>
                </a:lnTo>
                <a:lnTo>
                  <a:pt x="11460108" y="6443164"/>
                </a:lnTo>
                <a:lnTo>
                  <a:pt x="0" y="6443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4801" y="118024"/>
            <a:ext cx="10998398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de Cadastro (RF-001)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Responsável: Eduardo Soares da Silva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</a:p>
          <a:p>
            <a:pPr algn="ctr">
              <a:lnSpc>
                <a:spcPts val="59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996796" y="4814304"/>
            <a:ext cx="6015217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Requisito atendido RF-001: A aplicação deve permitir ao usuário cadastrar uma conta.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591" y="2640932"/>
            <a:ext cx="11387457" cy="6402318"/>
          </a:xfrm>
          <a:custGeom>
            <a:avLst/>
            <a:gdLst/>
            <a:ahLst/>
            <a:cxnLst/>
            <a:rect r="r" b="b" t="t" l="l"/>
            <a:pathLst>
              <a:path h="6402318" w="11387457">
                <a:moveTo>
                  <a:pt x="0" y="0"/>
                </a:moveTo>
                <a:lnTo>
                  <a:pt x="11387457" y="0"/>
                </a:lnTo>
                <a:lnTo>
                  <a:pt x="11387457" y="6402318"/>
                </a:lnTo>
                <a:lnTo>
                  <a:pt x="0" y="6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1967" y="519932"/>
            <a:ext cx="1099839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login (RF-003)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Responsável: Eduardo Soares da Silva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87457" y="3960904"/>
            <a:ext cx="6517025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Requisito atendido RF-003: A aplicação deve permitir ao usuário fazer o login da sua conta.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21134" y="8106463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940" y="3078942"/>
            <a:ext cx="11678865" cy="6566155"/>
          </a:xfrm>
          <a:custGeom>
            <a:avLst/>
            <a:gdLst/>
            <a:ahLst/>
            <a:cxnLst/>
            <a:rect r="r" b="b" t="t" l="l"/>
            <a:pathLst>
              <a:path h="6566155" w="11678865">
                <a:moveTo>
                  <a:pt x="0" y="0"/>
                </a:moveTo>
                <a:lnTo>
                  <a:pt x="11678865" y="0"/>
                </a:lnTo>
                <a:lnTo>
                  <a:pt x="11678865" y="6566155"/>
                </a:lnTo>
                <a:lnTo>
                  <a:pt x="0" y="656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9394" y="806680"/>
            <a:ext cx="11607403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Home (RF-07)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Responsável: Ana Lívia Villaça De Araújo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28805" y="3078942"/>
            <a:ext cx="5620939" cy="601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A aplicação deve fornecer informações úteis e precisas sobre ansiedade, bem como estratégias eficazes para lidar com ela.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21134" y="8106463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158" y="2828047"/>
            <a:ext cx="11437142" cy="6430253"/>
          </a:xfrm>
          <a:custGeom>
            <a:avLst/>
            <a:gdLst/>
            <a:ahLst/>
            <a:cxnLst/>
            <a:rect r="r" b="b" t="t" l="l"/>
            <a:pathLst>
              <a:path h="6430253" w="11437142">
                <a:moveTo>
                  <a:pt x="0" y="0"/>
                </a:moveTo>
                <a:lnTo>
                  <a:pt x="11437142" y="0"/>
                </a:lnTo>
                <a:lnTo>
                  <a:pt x="11437142" y="6430253"/>
                </a:lnTo>
                <a:lnTo>
                  <a:pt x="0" y="6430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20401" y="699150"/>
            <a:ext cx="10998398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Exercício (RF-10)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Responsável: Eduardo Soares da Silva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66300" y="2657036"/>
            <a:ext cx="6086904" cy="677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RF-010:A aplicação deve apresentar um campo para recomendações de filmes, livros, séries, documentários e aplicativos relacionados à saúde mental.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4339" y="8349826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339" y="8349826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03656"/>
            <a:ext cx="12129409" cy="6543578"/>
          </a:xfrm>
          <a:custGeom>
            <a:avLst/>
            <a:gdLst/>
            <a:ahLst/>
            <a:cxnLst/>
            <a:rect r="r" b="b" t="t" l="l"/>
            <a:pathLst>
              <a:path h="6543578" w="12129409">
                <a:moveTo>
                  <a:pt x="0" y="0"/>
                </a:moveTo>
                <a:lnTo>
                  <a:pt x="12129409" y="0"/>
                </a:lnTo>
                <a:lnTo>
                  <a:pt x="12129409" y="6543578"/>
                </a:lnTo>
                <a:lnTo>
                  <a:pt x="0" y="6543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85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29409" y="3218020"/>
            <a:ext cx="6158591" cy="451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RF-008: A aplicação deve oferecer um espaço onde os usuários possam registrar suas emoções diárias.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94623" y="431055"/>
            <a:ext cx="6698754" cy="300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 Tela diário (RF-08)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Responsável: Grazielle 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</a:p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 e JS.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84" y="3003520"/>
            <a:ext cx="10882281" cy="6118296"/>
          </a:xfrm>
          <a:custGeom>
            <a:avLst/>
            <a:gdLst/>
            <a:ahLst/>
            <a:cxnLst/>
            <a:rect r="r" b="b" t="t" l="l"/>
            <a:pathLst>
              <a:path h="6118296" w="10882281">
                <a:moveTo>
                  <a:pt x="0" y="0"/>
                </a:moveTo>
                <a:lnTo>
                  <a:pt x="10882281" y="0"/>
                </a:lnTo>
                <a:lnTo>
                  <a:pt x="10882281" y="6118295"/>
                </a:lnTo>
                <a:lnTo>
                  <a:pt x="0" y="6118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12994" y="276225"/>
            <a:ext cx="11145143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Histórico (RF-11)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Responsável: Grazielle Araújo Mendes.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04294" y="2545918"/>
            <a:ext cx="5907687" cy="677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RF-011:A aplicação deve permitir que os questionários apresentados disponibilizem uma função que o possibilite ser utilizado em outros meios.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4339" y="8349826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314" y="2398232"/>
            <a:ext cx="11978446" cy="6734587"/>
          </a:xfrm>
          <a:custGeom>
            <a:avLst/>
            <a:gdLst/>
            <a:ahLst/>
            <a:cxnLst/>
            <a:rect r="r" b="b" t="t" l="l"/>
            <a:pathLst>
              <a:path h="6734587" w="11978446">
                <a:moveTo>
                  <a:pt x="0" y="0"/>
                </a:moveTo>
                <a:lnTo>
                  <a:pt x="11978446" y="0"/>
                </a:lnTo>
                <a:lnTo>
                  <a:pt x="11978446" y="6734587"/>
                </a:lnTo>
                <a:lnTo>
                  <a:pt x="0" y="673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4648" y="276225"/>
            <a:ext cx="13976896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Tela Forum (RF-05)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Responsável: Deuslano Veloso de Oliveira Júnior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71760" y="2755625"/>
            <a:ext cx="5640253" cy="601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Fira Sans Bold"/>
              </a:rPr>
              <a:t>RF-005: A aplicação deve conter um fórum para discussões e compartilhamento de experiências e informações entre os usuários.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4339" y="8349826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1793" y="518410"/>
            <a:ext cx="9877908" cy="6526079"/>
          </a:xfrm>
          <a:custGeom>
            <a:avLst/>
            <a:gdLst/>
            <a:ahLst/>
            <a:cxnLst/>
            <a:rect r="r" b="b" t="t" l="l"/>
            <a:pathLst>
              <a:path h="6526079" w="9877908">
                <a:moveTo>
                  <a:pt x="0" y="0"/>
                </a:moveTo>
                <a:lnTo>
                  <a:pt x="9877909" y="0"/>
                </a:lnTo>
                <a:lnTo>
                  <a:pt x="9877909" y="6526078"/>
                </a:lnTo>
                <a:lnTo>
                  <a:pt x="0" y="6526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9190" y="8010525"/>
            <a:ext cx="1466781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Fira Sans Bold"/>
              </a:rPr>
              <a:t> Visite-nos hoje mesmo e descubra como podemos ajudá-lo a lidar melhor com a ansiedade!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2545" y="1028700"/>
            <a:ext cx="6388227" cy="8229600"/>
          </a:xfrm>
          <a:custGeom>
            <a:avLst/>
            <a:gdLst/>
            <a:ahLst/>
            <a:cxnLst/>
            <a:rect r="r" b="b" t="t" l="l"/>
            <a:pathLst>
              <a:path h="8229600" w="6388227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8998" y="7955702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7408" y="1700747"/>
            <a:ext cx="597887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  <a:spcBef>
                <a:spcPct val="0"/>
              </a:spcBef>
            </a:pPr>
            <a:r>
              <a:rPr lang="en-US" sz="10100">
                <a:solidFill>
                  <a:srgbClr val="FFFFFF"/>
                </a:solidFill>
                <a:latin typeface="Fira Sans Bold"/>
              </a:rPr>
              <a:t>Problema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64041" y="6152119"/>
            <a:ext cx="3169439" cy="3543072"/>
          </a:xfrm>
          <a:custGeom>
            <a:avLst/>
            <a:gdLst/>
            <a:ahLst/>
            <a:cxnLst/>
            <a:rect r="r" b="b" t="t" l="l"/>
            <a:pathLst>
              <a:path h="3543072" w="3169439">
                <a:moveTo>
                  <a:pt x="0" y="0"/>
                </a:moveTo>
                <a:lnTo>
                  <a:pt x="3169438" y="0"/>
                </a:lnTo>
                <a:lnTo>
                  <a:pt x="3169438" y="3543072"/>
                </a:lnTo>
                <a:lnTo>
                  <a:pt x="0" y="3543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9339" y="1351291"/>
            <a:ext cx="16424141" cy="628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Fira Sans Bold"/>
              </a:rPr>
              <a:t>A preocupação excessiva, os pensamentos acelerados e repetidos, o medo excessivo, as atitudes compulsivas e outras características dos transtornos de ansiedade podem ter consequências a curto, médio e longo prazo para uma pessoa. A influência adversa afeta a qualidade de vida. E, também, as relações pessoais e profissionais, a capacidade produtiva e a relação entre a pessoa e o mundo.</a:t>
            </a:r>
          </a:p>
          <a:p>
            <a:pPr algn="just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Fira Sans Bold"/>
              </a:rPr>
              <a:t>O desafio que se apresenta neste projeto é a carência de compreensão e suporte por parte daqueles que experimentam transtornos de ansiedade, em relação aos sintomas e tratamentos. A falta de compreensão pode levar a equívocos no diagnóstico, prolongar o sofrimento do paciente e, consequentemente, atrasar a recuperação.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78998" y="7955702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066529" y="7616277"/>
            <a:ext cx="1959202" cy="24957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6670" y="5304940"/>
            <a:ext cx="6513156" cy="5878123"/>
          </a:xfrm>
          <a:custGeom>
            <a:avLst/>
            <a:gdLst/>
            <a:ahLst/>
            <a:cxnLst/>
            <a:rect r="r" b="b" t="t" l="l"/>
            <a:pathLst>
              <a:path h="5878123" w="6513156">
                <a:moveTo>
                  <a:pt x="0" y="0"/>
                </a:moveTo>
                <a:lnTo>
                  <a:pt x="6513156" y="0"/>
                </a:lnTo>
                <a:lnTo>
                  <a:pt x="6513156" y="5878123"/>
                </a:lnTo>
                <a:lnTo>
                  <a:pt x="0" y="587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4648" y="1028700"/>
            <a:ext cx="4146777" cy="6674893"/>
          </a:xfrm>
          <a:custGeom>
            <a:avLst/>
            <a:gdLst/>
            <a:ahLst/>
            <a:cxnLst/>
            <a:rect r="r" b="b" t="t" l="l"/>
            <a:pathLst>
              <a:path h="6674893" w="4146777">
                <a:moveTo>
                  <a:pt x="0" y="0"/>
                </a:moveTo>
                <a:lnTo>
                  <a:pt x="4146777" y="0"/>
                </a:lnTo>
                <a:lnTo>
                  <a:pt x="4146777" y="6674893"/>
                </a:lnTo>
                <a:lnTo>
                  <a:pt x="0" y="6674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722933" y="5903409"/>
            <a:ext cx="5536367" cy="312804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11938" y="3589859"/>
            <a:ext cx="4664125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  <a:spcBef>
                <a:spcPct val="0"/>
              </a:spcBef>
            </a:pPr>
            <a:r>
              <a:rPr lang="en-US" sz="10100">
                <a:solidFill>
                  <a:srgbClr val="FFFFFF"/>
                </a:solidFill>
                <a:latin typeface="Fira Sans Bold"/>
              </a:rPr>
              <a:t>Solução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984222" y="-2331156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8998" y="7955702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8998" y="7955702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7139" y="5567246"/>
            <a:ext cx="1639216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Fira Sans Bold"/>
              </a:rPr>
              <a:t>O objetivo central deste projeto consiste em criar uma página de fácil compreensão que propicie a troca de informações sobre transtornos de ansiedade, bem como a recepção e orientação de profissionais especializados.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984222" y="-2331156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67139" y="1202290"/>
            <a:ext cx="5108668" cy="4114800"/>
          </a:xfrm>
          <a:custGeom>
            <a:avLst/>
            <a:gdLst/>
            <a:ahLst/>
            <a:cxnLst/>
            <a:rect r="r" b="b" t="t" l="l"/>
            <a:pathLst>
              <a:path h="4114800" w="5108668">
                <a:moveTo>
                  <a:pt x="5108668" y="0"/>
                </a:moveTo>
                <a:lnTo>
                  <a:pt x="0" y="0"/>
                </a:lnTo>
                <a:lnTo>
                  <a:pt x="0" y="4114800"/>
                </a:lnTo>
                <a:lnTo>
                  <a:pt x="5108668" y="4114800"/>
                </a:lnTo>
                <a:lnTo>
                  <a:pt x="5108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84222" y="-2331156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51218" y="4546909"/>
            <a:ext cx="9118670" cy="8229600"/>
          </a:xfrm>
          <a:custGeom>
            <a:avLst/>
            <a:gdLst/>
            <a:ahLst/>
            <a:cxnLst/>
            <a:rect r="r" b="b" t="t" l="l"/>
            <a:pathLst>
              <a:path h="8229600" w="911867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757904" y="1068331"/>
            <a:ext cx="5740146" cy="8229600"/>
          </a:xfrm>
          <a:custGeom>
            <a:avLst/>
            <a:gdLst/>
            <a:ahLst/>
            <a:cxnLst/>
            <a:rect r="r" b="b" t="t" l="l"/>
            <a:pathLst>
              <a:path h="8229600" w="5740146">
                <a:moveTo>
                  <a:pt x="5740146" y="0"/>
                </a:moveTo>
                <a:lnTo>
                  <a:pt x="0" y="0"/>
                </a:lnTo>
                <a:lnTo>
                  <a:pt x="0" y="8229600"/>
                </a:lnTo>
                <a:lnTo>
                  <a:pt x="5740146" y="8229600"/>
                </a:lnTo>
                <a:lnTo>
                  <a:pt x="574014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8998" y="7955702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9349" y="2222703"/>
            <a:ext cx="434593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  <a:spcBef>
                <a:spcPct val="0"/>
              </a:spcBef>
            </a:pPr>
            <a:r>
              <a:rPr lang="en-US" sz="10100">
                <a:solidFill>
                  <a:srgbClr val="FFFFFF"/>
                </a:solidFill>
                <a:latin typeface="Fira Sans Bold"/>
              </a:rPr>
              <a:t>Projeto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8998" y="7955702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8"/>
                </a:lnTo>
                <a:lnTo>
                  <a:pt x="0" y="181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6702" y="3245077"/>
            <a:ext cx="7232768" cy="6527573"/>
          </a:xfrm>
          <a:custGeom>
            <a:avLst/>
            <a:gdLst/>
            <a:ahLst/>
            <a:cxnLst/>
            <a:rect r="r" b="b" t="t" l="l"/>
            <a:pathLst>
              <a:path h="6527573" w="7232768">
                <a:moveTo>
                  <a:pt x="0" y="0"/>
                </a:moveTo>
                <a:lnTo>
                  <a:pt x="7232768" y="0"/>
                </a:lnTo>
                <a:lnTo>
                  <a:pt x="7232768" y="6527573"/>
                </a:lnTo>
                <a:lnTo>
                  <a:pt x="0" y="6527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84222" y="-2331156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43041" y="1028700"/>
            <a:ext cx="5180089" cy="6259926"/>
          </a:xfrm>
          <a:custGeom>
            <a:avLst/>
            <a:gdLst/>
            <a:ahLst/>
            <a:cxnLst/>
            <a:rect r="r" b="b" t="t" l="l"/>
            <a:pathLst>
              <a:path h="6259926" w="5180089">
                <a:moveTo>
                  <a:pt x="0" y="0"/>
                </a:moveTo>
                <a:lnTo>
                  <a:pt x="5180089" y="0"/>
                </a:lnTo>
                <a:lnTo>
                  <a:pt x="5180089" y="6259926"/>
                </a:lnTo>
                <a:lnTo>
                  <a:pt x="0" y="6259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67212"/>
            <a:ext cx="9686479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0"/>
              </a:lnSpc>
              <a:spcBef>
                <a:spcPct val="0"/>
              </a:spcBef>
            </a:pPr>
            <a:r>
              <a:rPr lang="en-US" sz="10100">
                <a:solidFill>
                  <a:srgbClr val="FFFFFF"/>
                </a:solidFill>
                <a:latin typeface="Fira Sans Bold"/>
              </a:rPr>
              <a:t>Fluxo do usuário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5720"/>
            <a:ext cx="16845438" cy="9475559"/>
          </a:xfrm>
          <a:custGeom>
            <a:avLst/>
            <a:gdLst/>
            <a:ahLst/>
            <a:cxnLst/>
            <a:rect r="r" b="b" t="t" l="l"/>
            <a:pathLst>
              <a:path h="9475559" w="16845438">
                <a:moveTo>
                  <a:pt x="0" y="0"/>
                </a:moveTo>
                <a:lnTo>
                  <a:pt x="16845438" y="0"/>
                </a:lnTo>
                <a:lnTo>
                  <a:pt x="16845438" y="9475560"/>
                </a:lnTo>
                <a:lnTo>
                  <a:pt x="0" y="947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9780" y="8064331"/>
            <a:ext cx="2700702" cy="1816948"/>
          </a:xfrm>
          <a:custGeom>
            <a:avLst/>
            <a:gdLst/>
            <a:ahLst/>
            <a:cxnLst/>
            <a:rect r="r" b="b" t="t" l="l"/>
            <a:pathLst>
              <a:path h="1816948" w="2700702">
                <a:moveTo>
                  <a:pt x="0" y="0"/>
                </a:moveTo>
                <a:lnTo>
                  <a:pt x="2700702" y="0"/>
                </a:lnTo>
                <a:lnTo>
                  <a:pt x="2700702" y="1816949"/>
                </a:lnTo>
                <a:lnTo>
                  <a:pt x="0" y="181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DAGCzMoWiRA</dc:identifier>
  <dcterms:modified xsi:type="dcterms:W3CDTF">2011-08-01T06:04:30Z</dcterms:modified>
  <cp:revision>1</cp:revision>
  <dc:title>VIVIDLY</dc:title>
</cp:coreProperties>
</file>